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13"/>
  </p:notesMasterIdLst>
  <p:sldIdLst>
    <p:sldId id="256" r:id="rId5"/>
    <p:sldId id="257" r:id="rId6"/>
    <p:sldId id="258" r:id="rId7"/>
    <p:sldId id="259" r:id="rId8"/>
    <p:sldId id="262" r:id="rId9"/>
    <p:sldId id="264" r:id="rId10"/>
    <p:sldId id="260" r:id="rId11"/>
    <p:sldId id="263" r:id="rId12"/>
  </p:sldIdLst>
  <p:sldSz cx="9144000" cy="5143500" type="screen16x9"/>
  <p:notesSz cx="6858000" cy="9144000"/>
  <p:embeddedFontLst>
    <p:embeddedFont>
      <p:font typeface="Roboto" panose="02000000000000000000" pitchFamily="2" charset="0"/>
      <p:regular r:id="rId14"/>
      <p:bold r:id="rId15"/>
      <p:italic r:id="rId16"/>
      <p:boldItalic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69" dt="2026-09-21T20:53:09.614"/>
    <p1510:client id="{DDD1693D-609C-969D-8137-BC8826D2935B}" v="899" dt="2026-09-21T20:43:05.046"/>
    <p1510:client id="{F4AD9923-9B55-B344-944E-0D219DC2FB64}" v="1" dt="2026-09-21T20:45:18.5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4.fntdata"/><Relationship Id="rId2" Type="http://schemas.openxmlformats.org/officeDocument/2006/relationships/customXml" Target="../customXml/item2.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font" Target="fonts/font2.fntdata"/><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1.fntdata"/><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b0fd63183a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b0fd63183a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3b0fd63183a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b0fd63183a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3b0fd63183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3b0fd63183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3b49cf32043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3b49cf32043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3b49cf32043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3b49cf32043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a:extLst>
            <a:ext uri="{FF2B5EF4-FFF2-40B4-BE49-F238E27FC236}">
              <a16:creationId xmlns:a16="http://schemas.microsoft.com/office/drawing/2014/main" id="{7C236387-B672-A952-94A3-2EA91CC29ABA}"/>
            </a:ext>
          </a:extLst>
        </p:cNvPr>
        <p:cNvGrpSpPr/>
        <p:nvPr/>
      </p:nvGrpSpPr>
      <p:grpSpPr>
        <a:xfrm>
          <a:off x="0" y="0"/>
          <a:ext cx="0" cy="0"/>
          <a:chOff x="0" y="0"/>
          <a:chExt cx="0" cy="0"/>
        </a:xfrm>
      </p:grpSpPr>
      <p:sp>
        <p:nvSpPr>
          <p:cNvPr id="115" name="Google Shape;115;g3b49cf32043_0_56:notes">
            <a:extLst>
              <a:ext uri="{FF2B5EF4-FFF2-40B4-BE49-F238E27FC236}">
                <a16:creationId xmlns:a16="http://schemas.microsoft.com/office/drawing/2014/main" id="{FED3BCE7-335C-A784-6004-44895ED9C39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3b49cf32043_0_56:notes">
            <a:extLst>
              <a:ext uri="{FF2B5EF4-FFF2-40B4-BE49-F238E27FC236}">
                <a16:creationId xmlns:a16="http://schemas.microsoft.com/office/drawing/2014/main" id="{6189C6D5-0B0F-3C58-7D3E-073603A61D9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112044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3b49cf32043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3b49cf32043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3b49cf32043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3b49cf32043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jpeg"/><Relationship Id="rId7"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p:nvPr/>
        </p:nvSpPr>
        <p:spPr>
          <a:xfrm>
            <a:off x="7310400" y="4702050"/>
            <a:ext cx="1833600" cy="5433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GB" sz="1800" b="1">
                <a:solidFill>
                  <a:srgbClr val="2B2458"/>
                </a:solidFill>
              </a:rPr>
              <a:t>#</a:t>
            </a:r>
            <a:r>
              <a:rPr lang="en-GB" sz="1800" b="1">
                <a:solidFill>
                  <a:srgbClr val="2B2458"/>
                </a:solidFill>
                <a:latin typeface="Roboto"/>
                <a:ea typeface="Roboto"/>
                <a:cs typeface="Roboto"/>
                <a:sym typeface="Roboto"/>
              </a:rPr>
              <a:t>TeamTollgate</a:t>
            </a:r>
            <a:endParaRPr sz="1800" b="1">
              <a:solidFill>
                <a:srgbClr val="2B2458"/>
              </a:solidFill>
              <a:latin typeface="Roboto"/>
              <a:ea typeface="Roboto"/>
              <a:cs typeface="Roboto"/>
              <a:sym typeface="Roboto"/>
            </a:endParaRPr>
          </a:p>
        </p:txBody>
      </p:sp>
      <p:sp>
        <p:nvSpPr>
          <p:cNvPr id="55" name="Google Shape;55;p13"/>
          <p:cNvSpPr/>
          <p:nvPr/>
        </p:nvSpPr>
        <p:spPr>
          <a:xfrm>
            <a:off x="107500" y="113175"/>
            <a:ext cx="8861100" cy="1001400"/>
          </a:xfrm>
          <a:prstGeom prst="roundRect">
            <a:avLst>
              <a:gd name="adj" fmla="val 16667"/>
            </a:avLst>
          </a:prstGeom>
          <a:solidFill>
            <a:srgbClr val="2B245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56" name="Google Shape;56;p13"/>
          <p:cNvPicPr preferRelativeResize="0"/>
          <p:nvPr/>
        </p:nvPicPr>
        <p:blipFill rotWithShape="1">
          <a:blip r:embed="rId3">
            <a:alphaModFix/>
          </a:blip>
          <a:srcRect l="16503" t="25149" r="17193" b="28191"/>
          <a:stretch/>
        </p:blipFill>
        <p:spPr>
          <a:xfrm>
            <a:off x="277275" y="243213"/>
            <a:ext cx="746902" cy="741325"/>
          </a:xfrm>
          <a:prstGeom prst="rect">
            <a:avLst/>
          </a:prstGeom>
          <a:noFill/>
          <a:ln>
            <a:noFill/>
          </a:ln>
        </p:spPr>
      </p:pic>
      <p:sp>
        <p:nvSpPr>
          <p:cNvPr id="57" name="Google Shape;57;p13"/>
          <p:cNvSpPr txBox="1"/>
          <p:nvPr/>
        </p:nvSpPr>
        <p:spPr>
          <a:xfrm>
            <a:off x="1448550" y="333850"/>
            <a:ext cx="6671400" cy="650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1800" b="1">
                <a:solidFill>
                  <a:schemeClr val="lt1"/>
                </a:solidFill>
                <a:latin typeface="Roboto"/>
                <a:ea typeface="Roboto"/>
                <a:cs typeface="Roboto"/>
                <a:sym typeface="Roboto"/>
              </a:rPr>
              <a:t>Science at Tollgate</a:t>
            </a:r>
            <a:endParaRPr sz="1800" b="1">
              <a:solidFill>
                <a:schemeClr val="lt1"/>
              </a:solidFill>
              <a:latin typeface="Roboto"/>
              <a:ea typeface="Roboto"/>
              <a:cs typeface="Roboto"/>
              <a:sym typeface="Roboto"/>
            </a:endParaRPr>
          </a:p>
        </p:txBody>
      </p:sp>
      <p:pic>
        <p:nvPicPr>
          <p:cNvPr id="58" name="Google Shape;58;p13"/>
          <p:cNvPicPr preferRelativeResize="0"/>
          <p:nvPr/>
        </p:nvPicPr>
        <p:blipFill>
          <a:blip r:embed="rId4">
            <a:alphaModFix/>
          </a:blip>
          <a:stretch>
            <a:fillRect/>
          </a:stretch>
        </p:blipFill>
        <p:spPr>
          <a:xfrm>
            <a:off x="752100" y="3639624"/>
            <a:ext cx="7153775" cy="741300"/>
          </a:xfrm>
          <a:prstGeom prst="rect">
            <a:avLst/>
          </a:prstGeom>
          <a:noFill/>
          <a:ln>
            <a:noFill/>
          </a:ln>
        </p:spPr>
      </p:pic>
      <p:sp>
        <p:nvSpPr>
          <p:cNvPr id="59" name="Google Shape;59;p13"/>
          <p:cNvSpPr txBox="1"/>
          <p:nvPr/>
        </p:nvSpPr>
        <p:spPr>
          <a:xfrm>
            <a:off x="916146" y="1828309"/>
            <a:ext cx="6822300" cy="1490700"/>
          </a:xfrm>
          <a:prstGeom prst="rect">
            <a:avLst/>
          </a:prstGeom>
          <a:noFill/>
          <a:ln>
            <a:noFill/>
          </a:ln>
        </p:spPr>
        <p:txBody>
          <a:bodyPr spcFirstLastPara="1" wrap="square" lIns="91425" tIns="91425" rIns="91425" bIns="91425" anchor="t" anchorCtr="0">
            <a:noAutofit/>
          </a:bodyPr>
          <a:lstStyle/>
          <a:p>
            <a:pPr algn="ctr"/>
            <a:r>
              <a:rPr lang="en-GB" sz="4800" b="1">
                <a:solidFill>
                  <a:srgbClr val="002060"/>
                </a:solidFill>
              </a:rPr>
              <a:t>Science</a:t>
            </a:r>
            <a:endParaRPr lang="en-US" sz="4800" b="1">
              <a:solidFill>
                <a:srgbClr val="00206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4"/>
          <p:cNvSpPr txBox="1"/>
          <p:nvPr/>
        </p:nvSpPr>
        <p:spPr>
          <a:xfrm>
            <a:off x="7310400" y="4702050"/>
            <a:ext cx="1833600" cy="5433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GB" sz="1800" b="1">
                <a:solidFill>
                  <a:srgbClr val="2B2458"/>
                </a:solidFill>
              </a:rPr>
              <a:t>#</a:t>
            </a:r>
            <a:r>
              <a:rPr lang="en-GB" sz="1800" b="1">
                <a:solidFill>
                  <a:srgbClr val="2B2458"/>
                </a:solidFill>
                <a:latin typeface="Roboto"/>
                <a:ea typeface="Roboto"/>
                <a:cs typeface="Roboto"/>
                <a:sym typeface="Roboto"/>
              </a:rPr>
              <a:t>TeamTollgate</a:t>
            </a:r>
            <a:endParaRPr sz="1800" b="1">
              <a:solidFill>
                <a:srgbClr val="2B2458"/>
              </a:solidFill>
              <a:latin typeface="Roboto"/>
              <a:ea typeface="Roboto"/>
              <a:cs typeface="Roboto"/>
              <a:sym typeface="Roboto"/>
            </a:endParaRPr>
          </a:p>
        </p:txBody>
      </p:sp>
      <p:sp>
        <p:nvSpPr>
          <p:cNvPr id="65" name="Google Shape;65;p14"/>
          <p:cNvSpPr/>
          <p:nvPr/>
        </p:nvSpPr>
        <p:spPr>
          <a:xfrm>
            <a:off x="107500" y="113175"/>
            <a:ext cx="8861100" cy="1001400"/>
          </a:xfrm>
          <a:prstGeom prst="roundRect">
            <a:avLst>
              <a:gd name="adj" fmla="val 16667"/>
            </a:avLst>
          </a:prstGeom>
          <a:solidFill>
            <a:srgbClr val="2B245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66" name="Google Shape;66;p14"/>
          <p:cNvPicPr preferRelativeResize="0"/>
          <p:nvPr/>
        </p:nvPicPr>
        <p:blipFill rotWithShape="1">
          <a:blip r:embed="rId3">
            <a:alphaModFix/>
          </a:blip>
          <a:srcRect l="16503" t="25149" r="17193" b="28191"/>
          <a:stretch/>
        </p:blipFill>
        <p:spPr>
          <a:xfrm>
            <a:off x="277275" y="243213"/>
            <a:ext cx="746902" cy="741325"/>
          </a:xfrm>
          <a:prstGeom prst="rect">
            <a:avLst/>
          </a:prstGeom>
          <a:noFill/>
          <a:ln>
            <a:noFill/>
          </a:ln>
        </p:spPr>
      </p:pic>
      <p:sp>
        <p:nvSpPr>
          <p:cNvPr id="67" name="Google Shape;67;p14"/>
          <p:cNvSpPr txBox="1"/>
          <p:nvPr/>
        </p:nvSpPr>
        <p:spPr>
          <a:xfrm>
            <a:off x="1448550" y="333850"/>
            <a:ext cx="6671400" cy="650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b="1">
              <a:solidFill>
                <a:schemeClr val="lt1"/>
              </a:solidFill>
              <a:latin typeface="Roboto"/>
              <a:ea typeface="Roboto"/>
              <a:cs typeface="Roboto"/>
              <a:sym typeface="Roboto"/>
            </a:endParaRPr>
          </a:p>
        </p:txBody>
      </p:sp>
      <p:sp>
        <p:nvSpPr>
          <p:cNvPr id="68" name="Google Shape;68;p14"/>
          <p:cNvSpPr txBox="1"/>
          <p:nvPr/>
        </p:nvSpPr>
        <p:spPr>
          <a:xfrm>
            <a:off x="1090196" y="1583119"/>
            <a:ext cx="6973200" cy="240062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600"/>
              <a:t>Science, as a core subject, is taught weekly using the structure of CUSP with adaptations. We place knowledge, vocabulary, working and thinking scientifically at the heart of our principles, structure and practice.</a:t>
            </a:r>
            <a:endParaRPr lang="en-US" sz="1600"/>
          </a:p>
          <a:p>
            <a:pPr marL="0" lvl="0" indent="0" algn="l" rtl="0">
              <a:spcBef>
                <a:spcPts val="0"/>
              </a:spcBef>
              <a:spcAft>
                <a:spcPts val="0"/>
              </a:spcAft>
              <a:buNone/>
            </a:pPr>
            <a:endParaRPr sz="1600"/>
          </a:p>
          <a:p>
            <a:r>
              <a:rPr lang="en-GB" sz="1600"/>
              <a:t>The weekly lessons allow for the ongoing revision needed to move the knowledge into long-term memory. The curriculum is carefully designed to allow for revisiting topics and key concepts. Science enquiry skills, working scientifically and vocabulary are explicitly taught from nursery onwards with a view to building content and understanding from year to year. </a:t>
            </a:r>
            <a:endParaRPr sz="1600"/>
          </a:p>
        </p:txBody>
      </p:sp>
      <p:sp>
        <p:nvSpPr>
          <p:cNvPr id="4" name="Google Shape;76;p15">
            <a:extLst>
              <a:ext uri="{FF2B5EF4-FFF2-40B4-BE49-F238E27FC236}">
                <a16:creationId xmlns:a16="http://schemas.microsoft.com/office/drawing/2014/main" id="{D506702F-F6B0-8511-C0DB-4FE6DD0F715F}"/>
              </a:ext>
            </a:extLst>
          </p:cNvPr>
          <p:cNvSpPr txBox="1"/>
          <p:nvPr/>
        </p:nvSpPr>
        <p:spPr>
          <a:xfrm>
            <a:off x="1445967" y="340953"/>
            <a:ext cx="6671400" cy="650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1800" b="1">
                <a:solidFill>
                  <a:schemeClr val="lt1"/>
                </a:solidFill>
                <a:latin typeface="Roboto"/>
                <a:ea typeface="Roboto"/>
                <a:cs typeface="Roboto"/>
              </a:rPr>
              <a:t>Overview</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5"/>
          <p:cNvSpPr txBox="1"/>
          <p:nvPr/>
        </p:nvSpPr>
        <p:spPr>
          <a:xfrm>
            <a:off x="7310400" y="4702050"/>
            <a:ext cx="1833600" cy="5433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GB" sz="1800" b="1">
                <a:solidFill>
                  <a:srgbClr val="2B2458"/>
                </a:solidFill>
              </a:rPr>
              <a:t>#</a:t>
            </a:r>
            <a:r>
              <a:rPr lang="en-GB" sz="1800" b="1">
                <a:solidFill>
                  <a:srgbClr val="2B2458"/>
                </a:solidFill>
                <a:latin typeface="Roboto"/>
                <a:ea typeface="Roboto"/>
                <a:cs typeface="Roboto"/>
                <a:sym typeface="Roboto"/>
              </a:rPr>
              <a:t>TeamTollgate</a:t>
            </a:r>
            <a:endParaRPr sz="1800" b="1">
              <a:solidFill>
                <a:srgbClr val="2B2458"/>
              </a:solidFill>
              <a:latin typeface="Roboto"/>
              <a:ea typeface="Roboto"/>
              <a:cs typeface="Roboto"/>
              <a:sym typeface="Roboto"/>
            </a:endParaRPr>
          </a:p>
        </p:txBody>
      </p:sp>
      <p:sp>
        <p:nvSpPr>
          <p:cNvPr id="74" name="Google Shape;74;p15"/>
          <p:cNvSpPr/>
          <p:nvPr/>
        </p:nvSpPr>
        <p:spPr>
          <a:xfrm>
            <a:off x="107500" y="113175"/>
            <a:ext cx="8861100" cy="1001400"/>
          </a:xfrm>
          <a:prstGeom prst="roundRect">
            <a:avLst>
              <a:gd name="adj" fmla="val 16667"/>
            </a:avLst>
          </a:prstGeom>
          <a:solidFill>
            <a:srgbClr val="2B245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75" name="Google Shape;75;p15"/>
          <p:cNvPicPr preferRelativeResize="0"/>
          <p:nvPr/>
        </p:nvPicPr>
        <p:blipFill rotWithShape="1">
          <a:blip r:embed="rId3">
            <a:alphaModFix/>
          </a:blip>
          <a:srcRect l="16503" t="25149" r="17193" b="28191"/>
          <a:stretch/>
        </p:blipFill>
        <p:spPr>
          <a:xfrm>
            <a:off x="277275" y="243213"/>
            <a:ext cx="746902" cy="741325"/>
          </a:xfrm>
          <a:prstGeom prst="rect">
            <a:avLst/>
          </a:prstGeom>
          <a:noFill/>
          <a:ln>
            <a:noFill/>
          </a:ln>
        </p:spPr>
      </p:pic>
      <p:sp>
        <p:nvSpPr>
          <p:cNvPr id="76" name="Google Shape;76;p15"/>
          <p:cNvSpPr txBox="1"/>
          <p:nvPr/>
        </p:nvSpPr>
        <p:spPr>
          <a:xfrm>
            <a:off x="1448550" y="333850"/>
            <a:ext cx="6671400" cy="650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1800" b="1">
                <a:solidFill>
                  <a:schemeClr val="lt1"/>
                </a:solidFill>
                <a:latin typeface="Roboto"/>
                <a:ea typeface="Roboto"/>
                <a:cs typeface="Roboto"/>
                <a:sym typeface="Roboto"/>
              </a:rPr>
              <a:t>National Curriculum</a:t>
            </a:r>
            <a:endParaRPr sz="1800" b="1">
              <a:solidFill>
                <a:schemeClr val="lt1"/>
              </a:solidFill>
              <a:latin typeface="Roboto"/>
              <a:ea typeface="Roboto"/>
              <a:cs typeface="Roboto"/>
              <a:sym typeface="Roboto"/>
            </a:endParaRPr>
          </a:p>
        </p:txBody>
      </p:sp>
      <p:sp>
        <p:nvSpPr>
          <p:cNvPr id="77" name="Google Shape;77;p15"/>
          <p:cNvSpPr txBox="1"/>
          <p:nvPr/>
        </p:nvSpPr>
        <p:spPr>
          <a:xfrm>
            <a:off x="1419786" y="1289158"/>
            <a:ext cx="6255900" cy="2154406"/>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600"/>
              <a:t>The national curriculum for science aims to ensure that all pupils: </a:t>
            </a:r>
            <a:endParaRPr lang="en-US" sz="1600"/>
          </a:p>
          <a:p>
            <a:pPr marL="0" lvl="0" indent="0" algn="l" rtl="0">
              <a:spcBef>
                <a:spcPts val="0"/>
              </a:spcBef>
              <a:spcAft>
                <a:spcPts val="0"/>
              </a:spcAft>
              <a:buNone/>
            </a:pPr>
            <a:r>
              <a:rPr lang="en-GB" sz="1600"/>
              <a:t>• develop scientific knowledge and conceptual understanding through the specific disciplines of biology, chemistry and physics </a:t>
            </a:r>
            <a:endParaRPr sz="1600"/>
          </a:p>
          <a:p>
            <a:pPr marL="0" lvl="0" indent="0" algn="l" rtl="0">
              <a:spcBef>
                <a:spcPts val="0"/>
              </a:spcBef>
              <a:spcAft>
                <a:spcPts val="0"/>
              </a:spcAft>
              <a:buNone/>
            </a:pPr>
            <a:r>
              <a:rPr lang="en-GB" sz="1600"/>
              <a:t>• develop understanding of the nature, processes and methods of science through different types of science enquiries that help them to answer scientific questions about the world around them </a:t>
            </a:r>
            <a:endParaRPr sz="1600"/>
          </a:p>
          <a:p>
            <a:pPr marL="0" lvl="0" indent="0" algn="l" rtl="0">
              <a:spcBef>
                <a:spcPts val="0"/>
              </a:spcBef>
              <a:spcAft>
                <a:spcPts val="0"/>
              </a:spcAft>
              <a:buNone/>
            </a:pPr>
            <a:r>
              <a:rPr lang="en-GB" sz="1600"/>
              <a:t>• are equipped with the scientific knowledge required to understand the uses and implications of science, today and for the future</a:t>
            </a:r>
            <a:endParaRPr sz="1600"/>
          </a:p>
        </p:txBody>
      </p:sp>
      <p:sp>
        <p:nvSpPr>
          <p:cNvPr id="78" name="Google Shape;78;p15"/>
          <p:cNvSpPr txBox="1"/>
          <p:nvPr/>
        </p:nvSpPr>
        <p:spPr>
          <a:xfrm>
            <a:off x="863989" y="3534422"/>
            <a:ext cx="7599600" cy="1169521"/>
          </a:xfrm>
          <a:prstGeom prst="rect">
            <a:avLst/>
          </a:prstGeom>
          <a:noFill/>
          <a:ln w="9525" cap="flat" cmpd="sng">
            <a:solidFill>
              <a:srgbClr val="0B5394"/>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GB" sz="1600">
                <a:solidFill>
                  <a:srgbClr val="0B5394"/>
                </a:solidFill>
              </a:rPr>
              <a:t>Throughout the curriculum, one main aim is to maintain the curiosity that children naturally have in the early years. Added into the curriculum are opportunities for further scientific methodology with key STEM challenges related to the topics taught.</a:t>
            </a:r>
            <a:endParaRPr lang="en-US" sz="1600">
              <a:solidFill>
                <a:srgbClr val="0B5394"/>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6"/>
          <p:cNvSpPr txBox="1"/>
          <p:nvPr/>
        </p:nvSpPr>
        <p:spPr>
          <a:xfrm>
            <a:off x="7310400" y="4702050"/>
            <a:ext cx="1833600" cy="5433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GB" sz="1800" b="1">
                <a:solidFill>
                  <a:srgbClr val="2B2458"/>
                </a:solidFill>
              </a:rPr>
              <a:t>#</a:t>
            </a:r>
            <a:r>
              <a:rPr lang="en-GB" sz="1800" b="1">
                <a:solidFill>
                  <a:srgbClr val="2B2458"/>
                </a:solidFill>
                <a:latin typeface="Roboto"/>
                <a:ea typeface="Roboto"/>
                <a:cs typeface="Roboto"/>
                <a:sym typeface="Roboto"/>
              </a:rPr>
              <a:t>TeamTollgate</a:t>
            </a:r>
            <a:endParaRPr sz="1800" b="1">
              <a:solidFill>
                <a:srgbClr val="2B2458"/>
              </a:solidFill>
              <a:latin typeface="Roboto"/>
              <a:ea typeface="Roboto"/>
              <a:cs typeface="Roboto"/>
              <a:sym typeface="Roboto"/>
            </a:endParaRPr>
          </a:p>
        </p:txBody>
      </p:sp>
      <p:sp>
        <p:nvSpPr>
          <p:cNvPr id="84" name="Google Shape;84;p16"/>
          <p:cNvSpPr/>
          <p:nvPr/>
        </p:nvSpPr>
        <p:spPr>
          <a:xfrm>
            <a:off x="107500" y="113175"/>
            <a:ext cx="8861100" cy="1001400"/>
          </a:xfrm>
          <a:prstGeom prst="roundRect">
            <a:avLst>
              <a:gd name="adj" fmla="val 16667"/>
            </a:avLst>
          </a:prstGeom>
          <a:solidFill>
            <a:srgbClr val="2B245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85" name="Google Shape;85;p16"/>
          <p:cNvPicPr preferRelativeResize="0"/>
          <p:nvPr/>
        </p:nvPicPr>
        <p:blipFill rotWithShape="1">
          <a:blip r:embed="rId3">
            <a:alphaModFix/>
          </a:blip>
          <a:srcRect l="16503" t="25149" r="17193" b="28191"/>
          <a:stretch/>
        </p:blipFill>
        <p:spPr>
          <a:xfrm>
            <a:off x="277275" y="243213"/>
            <a:ext cx="746902" cy="741325"/>
          </a:xfrm>
          <a:prstGeom prst="rect">
            <a:avLst/>
          </a:prstGeom>
          <a:noFill/>
          <a:ln>
            <a:noFill/>
          </a:ln>
        </p:spPr>
      </p:pic>
      <p:sp>
        <p:nvSpPr>
          <p:cNvPr id="86" name="Google Shape;86;p16"/>
          <p:cNvSpPr txBox="1"/>
          <p:nvPr/>
        </p:nvSpPr>
        <p:spPr>
          <a:xfrm>
            <a:off x="1448550" y="333850"/>
            <a:ext cx="6671400" cy="650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1800" b="1">
                <a:solidFill>
                  <a:schemeClr val="lt1"/>
                </a:solidFill>
                <a:latin typeface="Roboto"/>
                <a:ea typeface="Roboto"/>
                <a:cs typeface="Roboto"/>
                <a:sym typeface="Roboto"/>
              </a:rPr>
              <a:t>Early Years</a:t>
            </a:r>
            <a:endParaRPr sz="1800" b="1">
              <a:solidFill>
                <a:schemeClr val="lt1"/>
              </a:solidFill>
              <a:latin typeface="Roboto"/>
              <a:ea typeface="Roboto"/>
              <a:cs typeface="Roboto"/>
              <a:sym typeface="Roboto"/>
            </a:endParaRPr>
          </a:p>
        </p:txBody>
      </p:sp>
      <p:sp>
        <p:nvSpPr>
          <p:cNvPr id="87" name="Google Shape;87;p16"/>
          <p:cNvSpPr txBox="1"/>
          <p:nvPr/>
        </p:nvSpPr>
        <p:spPr>
          <a:xfrm>
            <a:off x="106951" y="1266341"/>
            <a:ext cx="5417577" cy="3877954"/>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600"/>
              <a:t>In Early Years, children are encouraged to become scientists. Children’s understanding of the world is developed by being encouraged to explore, investigate and manipulate objects. Children regularly take their Science learning outside. With specific focuses, children are able to make sense of the world and community around them. Early years is all about exploring and investigating the world, and Science combines these two key elements. It also connects all other areas of learning, for example language, describing what’s happening in an experiment and learning new vocabulary. Science in Nursery and Reception is about raising questions and seeking answers. In Nursery, the outdoor environment is ideal for setting up imaginative and exciting learning opportunities. </a:t>
            </a:r>
            <a:endParaRPr lang="en-US" sz="1600"/>
          </a:p>
        </p:txBody>
      </p:sp>
      <p:sp>
        <p:nvSpPr>
          <p:cNvPr id="88" name="Google Shape;88;p16"/>
          <p:cNvSpPr txBox="1"/>
          <p:nvPr/>
        </p:nvSpPr>
        <p:spPr>
          <a:xfrm>
            <a:off x="5534216" y="1285380"/>
            <a:ext cx="3440243" cy="3416290"/>
          </a:xfrm>
          <a:prstGeom prst="rect">
            <a:avLst/>
          </a:prstGeom>
          <a:noFill/>
          <a:ln w="9525" cap="flat" cmpd="sng">
            <a:solidFill>
              <a:srgbClr val="0B5394"/>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GB">
                <a:solidFill>
                  <a:srgbClr val="0B5394"/>
                </a:solidFill>
              </a:rPr>
              <a:t>Children will: </a:t>
            </a:r>
            <a:endParaRPr lang="en-US">
              <a:solidFill>
                <a:srgbClr val="0B5394"/>
              </a:solidFill>
            </a:endParaRPr>
          </a:p>
          <a:p>
            <a:pPr marL="0" lvl="0" indent="0" algn="l" rtl="0">
              <a:spcBef>
                <a:spcPts val="0"/>
              </a:spcBef>
              <a:spcAft>
                <a:spcPts val="0"/>
              </a:spcAft>
              <a:buNone/>
            </a:pPr>
            <a:endParaRPr>
              <a:solidFill>
                <a:srgbClr val="0B5394"/>
              </a:solidFill>
            </a:endParaRPr>
          </a:p>
          <a:p>
            <a:pPr marL="457200" lvl="0" indent="-317500" algn="l" rtl="0">
              <a:spcBef>
                <a:spcPts val="0"/>
              </a:spcBef>
              <a:spcAft>
                <a:spcPts val="0"/>
              </a:spcAft>
              <a:buClr>
                <a:srgbClr val="0B5394"/>
              </a:buClr>
              <a:buSzPts val="1400"/>
              <a:buChar char="●"/>
            </a:pPr>
            <a:r>
              <a:rPr lang="en-GB">
                <a:solidFill>
                  <a:srgbClr val="0B5394"/>
                </a:solidFill>
              </a:rPr>
              <a:t>Show curiosity and interest in physical objects </a:t>
            </a:r>
            <a:endParaRPr>
              <a:solidFill>
                <a:srgbClr val="0B5394"/>
              </a:solidFill>
            </a:endParaRPr>
          </a:p>
          <a:p>
            <a:pPr marL="457200" lvl="0" indent="-317500" algn="l" rtl="0">
              <a:spcBef>
                <a:spcPts val="0"/>
              </a:spcBef>
              <a:spcAft>
                <a:spcPts val="0"/>
              </a:spcAft>
              <a:buClr>
                <a:srgbClr val="0B5394"/>
              </a:buClr>
              <a:buSzPts val="1400"/>
              <a:buChar char="●"/>
            </a:pPr>
            <a:r>
              <a:rPr lang="en-GB">
                <a:solidFill>
                  <a:srgbClr val="0B5394"/>
                </a:solidFill>
              </a:rPr>
              <a:t>Talk about and describe what they see </a:t>
            </a:r>
            <a:endParaRPr>
              <a:solidFill>
                <a:srgbClr val="0B5394"/>
              </a:solidFill>
            </a:endParaRPr>
          </a:p>
          <a:p>
            <a:pPr marL="457200" lvl="0" indent="-317500" algn="l" rtl="0">
              <a:spcBef>
                <a:spcPts val="0"/>
              </a:spcBef>
              <a:spcAft>
                <a:spcPts val="0"/>
              </a:spcAft>
              <a:buClr>
                <a:srgbClr val="0B5394"/>
              </a:buClr>
              <a:buSzPts val="1400"/>
              <a:buChar char="●"/>
            </a:pPr>
            <a:r>
              <a:rPr lang="en-GB">
                <a:solidFill>
                  <a:srgbClr val="0B5394"/>
                </a:solidFill>
              </a:rPr>
              <a:t>Show an awareness of change </a:t>
            </a:r>
            <a:endParaRPr>
              <a:solidFill>
                <a:srgbClr val="0B5394"/>
              </a:solidFill>
            </a:endParaRPr>
          </a:p>
          <a:p>
            <a:pPr marL="457200" lvl="0" indent="-317500" algn="l" rtl="0">
              <a:spcBef>
                <a:spcPts val="0"/>
              </a:spcBef>
              <a:spcAft>
                <a:spcPts val="0"/>
              </a:spcAft>
              <a:buClr>
                <a:srgbClr val="0B5394"/>
              </a:buClr>
              <a:buSzPts val="1400"/>
              <a:buChar char="●"/>
            </a:pPr>
            <a:r>
              <a:rPr lang="en-GB">
                <a:solidFill>
                  <a:srgbClr val="0B5394"/>
                </a:solidFill>
              </a:rPr>
              <a:t>Ask appropriate questions </a:t>
            </a:r>
            <a:endParaRPr>
              <a:solidFill>
                <a:srgbClr val="0B5394"/>
              </a:solidFill>
            </a:endParaRPr>
          </a:p>
          <a:p>
            <a:pPr marL="457200" lvl="0" indent="-317500" algn="l" rtl="0">
              <a:spcBef>
                <a:spcPts val="0"/>
              </a:spcBef>
              <a:spcAft>
                <a:spcPts val="0"/>
              </a:spcAft>
              <a:buClr>
                <a:srgbClr val="0B5394"/>
              </a:buClr>
              <a:buSzPts val="1400"/>
              <a:buChar char="●"/>
            </a:pPr>
            <a:r>
              <a:rPr lang="en-GB">
                <a:solidFill>
                  <a:srgbClr val="0B5394"/>
                </a:solidFill>
              </a:rPr>
              <a:t>Explain their understanding and share their own knowledge </a:t>
            </a:r>
            <a:endParaRPr>
              <a:solidFill>
                <a:srgbClr val="0B5394"/>
              </a:solidFill>
            </a:endParaRPr>
          </a:p>
          <a:p>
            <a:pPr marL="457200" lvl="0" indent="-317500" algn="l" rtl="0">
              <a:spcBef>
                <a:spcPts val="0"/>
              </a:spcBef>
              <a:spcAft>
                <a:spcPts val="0"/>
              </a:spcAft>
              <a:buClr>
                <a:srgbClr val="0B5394"/>
              </a:buClr>
              <a:buSzPts val="1400"/>
              <a:buChar char="●"/>
            </a:pPr>
            <a:r>
              <a:rPr lang="en-GB">
                <a:solidFill>
                  <a:srgbClr val="0B5394"/>
                </a:solidFill>
              </a:rPr>
              <a:t>Investigate objects using all 5 senses </a:t>
            </a:r>
            <a:endParaRPr>
              <a:solidFill>
                <a:srgbClr val="0B5394"/>
              </a:solidFill>
            </a:endParaRPr>
          </a:p>
          <a:p>
            <a:pPr marL="457200" lvl="0" indent="-317500" algn="l" rtl="0">
              <a:spcBef>
                <a:spcPts val="0"/>
              </a:spcBef>
              <a:spcAft>
                <a:spcPts val="0"/>
              </a:spcAft>
              <a:buClr>
                <a:srgbClr val="0B5394"/>
              </a:buClr>
              <a:buSzPts val="1400"/>
              <a:buChar char="●"/>
            </a:pPr>
            <a:r>
              <a:rPr lang="en-GB">
                <a:solidFill>
                  <a:srgbClr val="0B5394"/>
                </a:solidFill>
              </a:rPr>
              <a:t>Observe changes in the environment carefully </a:t>
            </a:r>
            <a:endParaRPr>
              <a:solidFill>
                <a:srgbClr val="0B5394"/>
              </a:solidFill>
            </a:endParaRPr>
          </a:p>
          <a:p>
            <a:pPr marL="457200" lvl="0" indent="-317500" algn="l" rtl="0">
              <a:spcBef>
                <a:spcPts val="0"/>
              </a:spcBef>
              <a:spcAft>
                <a:spcPts val="0"/>
              </a:spcAft>
              <a:buClr>
                <a:srgbClr val="0B5394"/>
              </a:buClr>
              <a:buSzPts val="1400"/>
              <a:buChar char="●"/>
            </a:pPr>
            <a:r>
              <a:rPr lang="en-GB">
                <a:solidFill>
                  <a:srgbClr val="0B5394"/>
                </a:solidFill>
              </a:rPr>
              <a:t>Experiment with nature.</a:t>
            </a:r>
            <a:endParaRPr>
              <a:solidFill>
                <a:srgbClr val="0B5394"/>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p:nvPr/>
        </p:nvSpPr>
        <p:spPr>
          <a:xfrm>
            <a:off x="7310400" y="4702050"/>
            <a:ext cx="1833600" cy="5433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GB" sz="1800" b="1">
                <a:solidFill>
                  <a:srgbClr val="2B2458"/>
                </a:solidFill>
              </a:rPr>
              <a:t>#</a:t>
            </a:r>
            <a:r>
              <a:rPr lang="en-GB" sz="1800" b="1">
                <a:solidFill>
                  <a:srgbClr val="2B2458"/>
                </a:solidFill>
                <a:latin typeface="Roboto"/>
                <a:ea typeface="Roboto"/>
                <a:cs typeface="Roboto"/>
                <a:sym typeface="Roboto"/>
              </a:rPr>
              <a:t>TeamTollgate</a:t>
            </a:r>
            <a:endParaRPr sz="1800" b="1">
              <a:solidFill>
                <a:srgbClr val="2B2458"/>
              </a:solidFill>
              <a:latin typeface="Roboto"/>
              <a:ea typeface="Roboto"/>
              <a:cs typeface="Roboto"/>
              <a:sym typeface="Roboto"/>
            </a:endParaRPr>
          </a:p>
        </p:txBody>
      </p:sp>
      <p:sp>
        <p:nvSpPr>
          <p:cNvPr id="111" name="Google Shape;111;p19"/>
          <p:cNvSpPr/>
          <p:nvPr/>
        </p:nvSpPr>
        <p:spPr>
          <a:xfrm>
            <a:off x="107500" y="113175"/>
            <a:ext cx="8861100" cy="1001400"/>
          </a:xfrm>
          <a:prstGeom prst="roundRect">
            <a:avLst>
              <a:gd name="adj" fmla="val 16667"/>
            </a:avLst>
          </a:prstGeom>
          <a:solidFill>
            <a:srgbClr val="2B245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12" name="Google Shape;112;p19"/>
          <p:cNvPicPr preferRelativeResize="0"/>
          <p:nvPr/>
        </p:nvPicPr>
        <p:blipFill rotWithShape="1">
          <a:blip r:embed="rId3">
            <a:alphaModFix/>
          </a:blip>
          <a:srcRect l="16503" t="25149" r="17193" b="28191"/>
          <a:stretch/>
        </p:blipFill>
        <p:spPr>
          <a:xfrm>
            <a:off x="277275" y="243213"/>
            <a:ext cx="746902" cy="741325"/>
          </a:xfrm>
          <a:prstGeom prst="rect">
            <a:avLst/>
          </a:prstGeom>
          <a:noFill/>
          <a:ln>
            <a:noFill/>
          </a:ln>
        </p:spPr>
      </p:pic>
      <p:sp>
        <p:nvSpPr>
          <p:cNvPr id="113" name="Google Shape;113;p19"/>
          <p:cNvSpPr txBox="1"/>
          <p:nvPr/>
        </p:nvSpPr>
        <p:spPr>
          <a:xfrm>
            <a:off x="1448550" y="333850"/>
            <a:ext cx="6671400" cy="650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b="1">
              <a:solidFill>
                <a:schemeClr val="lt1"/>
              </a:solidFill>
              <a:latin typeface="Roboto"/>
              <a:ea typeface="Roboto"/>
              <a:cs typeface="Roboto"/>
              <a:sym typeface="Roboto"/>
            </a:endParaRPr>
          </a:p>
        </p:txBody>
      </p:sp>
      <p:pic>
        <p:nvPicPr>
          <p:cNvPr id="3" name="Picture 2">
            <a:extLst>
              <a:ext uri="{FF2B5EF4-FFF2-40B4-BE49-F238E27FC236}">
                <a16:creationId xmlns:a16="http://schemas.microsoft.com/office/drawing/2014/main" id="{57B03F29-36C1-1DBE-66B2-23C1AC48AC5D}"/>
              </a:ext>
            </a:extLst>
          </p:cNvPr>
          <p:cNvPicPr>
            <a:picLocks noChangeAspect="1"/>
          </p:cNvPicPr>
          <p:nvPr/>
        </p:nvPicPr>
        <p:blipFill>
          <a:blip r:embed="rId4"/>
          <a:stretch>
            <a:fillRect/>
          </a:stretch>
        </p:blipFill>
        <p:spPr>
          <a:xfrm>
            <a:off x="280907" y="1390536"/>
            <a:ext cx="4310468" cy="2498037"/>
          </a:xfrm>
          <a:prstGeom prst="rect">
            <a:avLst/>
          </a:prstGeom>
        </p:spPr>
      </p:pic>
      <p:sp>
        <p:nvSpPr>
          <p:cNvPr id="5" name="Google Shape;86;p16">
            <a:extLst>
              <a:ext uri="{FF2B5EF4-FFF2-40B4-BE49-F238E27FC236}">
                <a16:creationId xmlns:a16="http://schemas.microsoft.com/office/drawing/2014/main" id="{B40C5426-F177-AE5F-5C2F-5CDADC3D7AD7}"/>
              </a:ext>
            </a:extLst>
          </p:cNvPr>
          <p:cNvSpPr txBox="1"/>
          <p:nvPr/>
        </p:nvSpPr>
        <p:spPr>
          <a:xfrm>
            <a:off x="1445967" y="340953"/>
            <a:ext cx="6671400" cy="650700"/>
          </a:xfrm>
          <a:prstGeom prst="rect">
            <a:avLst/>
          </a:prstGeom>
          <a:noFill/>
          <a:ln>
            <a:noFill/>
          </a:ln>
        </p:spPr>
        <p:txBody>
          <a:bodyPr spcFirstLastPara="1" wrap="square" lIns="91425" tIns="91425" rIns="91425" bIns="91425" anchor="ctr" anchorCtr="0">
            <a:noAutofit/>
          </a:bodyPr>
          <a:lstStyle/>
          <a:p>
            <a:r>
              <a:rPr lang="en-GB" sz="1800" b="1">
                <a:solidFill>
                  <a:schemeClr val="lt1"/>
                </a:solidFill>
                <a:latin typeface="Roboto"/>
                <a:ea typeface="Roboto"/>
                <a:cs typeface="Roboto"/>
                <a:sym typeface="Roboto"/>
              </a:rPr>
              <a:t>Key Stage 1 &amp; 2 Progression overview</a:t>
            </a:r>
            <a:endParaRPr lang="en-US">
              <a:solidFill>
                <a:schemeClr val="lt1"/>
              </a:solidFill>
              <a:ea typeface="Roboto"/>
            </a:endParaRPr>
          </a:p>
        </p:txBody>
      </p:sp>
      <p:sp>
        <p:nvSpPr>
          <p:cNvPr id="2" name="TextBox 1">
            <a:extLst>
              <a:ext uri="{FF2B5EF4-FFF2-40B4-BE49-F238E27FC236}">
                <a16:creationId xmlns:a16="http://schemas.microsoft.com/office/drawing/2014/main" id="{FE258CBE-123F-8754-C14C-FEE5F9F069BA}"/>
              </a:ext>
            </a:extLst>
          </p:cNvPr>
          <p:cNvSpPr txBox="1"/>
          <p:nvPr/>
        </p:nvSpPr>
        <p:spPr>
          <a:xfrm>
            <a:off x="4707612" y="1390005"/>
            <a:ext cx="4436388" cy="32316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We use the 6 phases of CUSP in our Science lessons:</a:t>
            </a:r>
          </a:p>
          <a:p>
            <a:endParaRPr lang="en-US" sz="1200"/>
          </a:p>
          <a:p>
            <a:r>
              <a:rPr lang="en-US" sz="1200"/>
              <a:t>• Connect </a:t>
            </a:r>
          </a:p>
          <a:p>
            <a:r>
              <a:rPr lang="en-US" sz="1200"/>
              <a:t>• Explain </a:t>
            </a:r>
          </a:p>
          <a:p>
            <a:r>
              <a:rPr lang="en-US" sz="1200"/>
              <a:t>• Example </a:t>
            </a:r>
          </a:p>
          <a:p>
            <a:r>
              <a:rPr lang="en-US" sz="1200"/>
              <a:t>• Attempt </a:t>
            </a:r>
          </a:p>
          <a:p>
            <a:r>
              <a:rPr lang="en-US" sz="1200"/>
              <a:t>• Apply </a:t>
            </a:r>
          </a:p>
          <a:p>
            <a:r>
              <a:rPr lang="en-US" sz="1200"/>
              <a:t>• Challenge </a:t>
            </a:r>
          </a:p>
          <a:p>
            <a:endParaRPr lang="en-US" sz="1200"/>
          </a:p>
          <a:p>
            <a:r>
              <a:rPr lang="en-US" sz="1200"/>
              <a:t>Pupils use Knowledge Notes to help them navigate the concepts taught with explicit vocabulary instruction built into the 6 phases of the  lesson.</a:t>
            </a:r>
          </a:p>
          <a:p>
            <a:endParaRPr lang="en-US" sz="1200"/>
          </a:p>
          <a:p>
            <a:r>
              <a:rPr lang="en-US" sz="1200"/>
              <a:t>Socrative Quizzing is used for retrieval practice as a knowledge check. In addition, Digital Thinking Hard Tasks are used to enable all pupils to attempt and make sense of the content through deliberate practice. </a:t>
            </a:r>
          </a:p>
        </p:txBody>
      </p:sp>
      <p:sp>
        <p:nvSpPr>
          <p:cNvPr id="7" name="Google Shape;88;p16">
            <a:extLst>
              <a:ext uri="{FF2B5EF4-FFF2-40B4-BE49-F238E27FC236}">
                <a16:creationId xmlns:a16="http://schemas.microsoft.com/office/drawing/2014/main" id="{D260BB72-C4FF-F111-070B-CA63C2ACA838}"/>
              </a:ext>
            </a:extLst>
          </p:cNvPr>
          <p:cNvSpPr txBox="1"/>
          <p:nvPr/>
        </p:nvSpPr>
        <p:spPr>
          <a:xfrm>
            <a:off x="109809" y="4036329"/>
            <a:ext cx="4467005" cy="923299"/>
          </a:xfrm>
          <a:prstGeom prst="rect">
            <a:avLst/>
          </a:prstGeom>
          <a:noFill/>
          <a:ln w="9525" cap="flat" cmpd="sng">
            <a:solidFill>
              <a:srgbClr val="0B5394"/>
            </a:solidFill>
            <a:prstDash val="solid"/>
            <a:round/>
            <a:headEnd type="none" w="sm" len="sm"/>
            <a:tailEnd type="none" w="sm" len="sm"/>
          </a:ln>
        </p:spPr>
        <p:txBody>
          <a:bodyPr spcFirstLastPara="1" wrap="square" lIns="91425" tIns="91425" rIns="91425" bIns="91425" anchor="t" anchorCtr="0">
            <a:spAutoFit/>
          </a:bodyPr>
          <a:lstStyle/>
          <a:p>
            <a:r>
              <a:rPr lang="en-GB" sz="1200">
                <a:solidFill>
                  <a:srgbClr val="0B5394"/>
                </a:solidFill>
              </a:rPr>
              <a:t>The CUSP Science curriculum is built on a concentric and cumulative model. We have deliberately positioned complex concepts and content to be revisited, so secure foundations can be built.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7">
          <a:extLst>
            <a:ext uri="{FF2B5EF4-FFF2-40B4-BE49-F238E27FC236}">
              <a16:creationId xmlns:a16="http://schemas.microsoft.com/office/drawing/2014/main" id="{F425CAE3-8D4E-9861-0927-C8720FF2EAF9}"/>
            </a:ext>
          </a:extLst>
        </p:cNvPr>
        <p:cNvGrpSpPr/>
        <p:nvPr/>
      </p:nvGrpSpPr>
      <p:grpSpPr>
        <a:xfrm>
          <a:off x="0" y="0"/>
          <a:ext cx="0" cy="0"/>
          <a:chOff x="0" y="0"/>
          <a:chExt cx="0" cy="0"/>
        </a:xfrm>
      </p:grpSpPr>
      <p:sp>
        <p:nvSpPr>
          <p:cNvPr id="118" name="Google Shape;118;p20">
            <a:extLst>
              <a:ext uri="{FF2B5EF4-FFF2-40B4-BE49-F238E27FC236}">
                <a16:creationId xmlns:a16="http://schemas.microsoft.com/office/drawing/2014/main" id="{F5D76DF6-C3D4-84A7-9DA2-25DD035DDA80}"/>
              </a:ext>
            </a:extLst>
          </p:cNvPr>
          <p:cNvSpPr txBox="1"/>
          <p:nvPr/>
        </p:nvSpPr>
        <p:spPr>
          <a:xfrm>
            <a:off x="7310400" y="4702050"/>
            <a:ext cx="1833600" cy="5433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GB" sz="1800" b="1">
                <a:solidFill>
                  <a:srgbClr val="2B2458"/>
                </a:solidFill>
              </a:rPr>
              <a:t>#</a:t>
            </a:r>
            <a:r>
              <a:rPr lang="en-GB" sz="1800" b="1">
                <a:solidFill>
                  <a:srgbClr val="2B2458"/>
                </a:solidFill>
                <a:latin typeface="Roboto"/>
                <a:ea typeface="Roboto"/>
                <a:cs typeface="Roboto"/>
                <a:sym typeface="Roboto"/>
              </a:rPr>
              <a:t>TeamTollgate</a:t>
            </a:r>
            <a:endParaRPr sz="1800" b="1">
              <a:solidFill>
                <a:srgbClr val="2B2458"/>
              </a:solidFill>
              <a:latin typeface="Roboto"/>
              <a:ea typeface="Roboto"/>
              <a:cs typeface="Roboto"/>
              <a:sym typeface="Roboto"/>
            </a:endParaRPr>
          </a:p>
        </p:txBody>
      </p:sp>
      <p:sp>
        <p:nvSpPr>
          <p:cNvPr id="119" name="Google Shape;119;p20">
            <a:extLst>
              <a:ext uri="{FF2B5EF4-FFF2-40B4-BE49-F238E27FC236}">
                <a16:creationId xmlns:a16="http://schemas.microsoft.com/office/drawing/2014/main" id="{D2705260-23CF-08B1-A4B7-50768D6F1309}"/>
              </a:ext>
            </a:extLst>
          </p:cNvPr>
          <p:cNvSpPr/>
          <p:nvPr/>
        </p:nvSpPr>
        <p:spPr>
          <a:xfrm>
            <a:off x="107500" y="113175"/>
            <a:ext cx="8861100" cy="1001400"/>
          </a:xfrm>
          <a:prstGeom prst="roundRect">
            <a:avLst>
              <a:gd name="adj" fmla="val 16667"/>
            </a:avLst>
          </a:prstGeom>
          <a:solidFill>
            <a:srgbClr val="2B245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20" name="Google Shape;120;p20">
            <a:extLst>
              <a:ext uri="{FF2B5EF4-FFF2-40B4-BE49-F238E27FC236}">
                <a16:creationId xmlns:a16="http://schemas.microsoft.com/office/drawing/2014/main" id="{D033F791-523A-64F0-C2F6-9815DDEDFF50}"/>
              </a:ext>
            </a:extLst>
          </p:cNvPr>
          <p:cNvPicPr preferRelativeResize="0"/>
          <p:nvPr/>
        </p:nvPicPr>
        <p:blipFill rotWithShape="1">
          <a:blip r:embed="rId3">
            <a:alphaModFix/>
          </a:blip>
          <a:srcRect l="16503" t="25149" r="17193" b="28191"/>
          <a:stretch/>
        </p:blipFill>
        <p:spPr>
          <a:xfrm>
            <a:off x="277275" y="243213"/>
            <a:ext cx="746902" cy="741325"/>
          </a:xfrm>
          <a:prstGeom prst="rect">
            <a:avLst/>
          </a:prstGeom>
          <a:noFill/>
          <a:ln>
            <a:noFill/>
          </a:ln>
        </p:spPr>
      </p:pic>
      <p:sp>
        <p:nvSpPr>
          <p:cNvPr id="121" name="Google Shape;121;p20">
            <a:extLst>
              <a:ext uri="{FF2B5EF4-FFF2-40B4-BE49-F238E27FC236}">
                <a16:creationId xmlns:a16="http://schemas.microsoft.com/office/drawing/2014/main" id="{D328A2D3-BBE7-6FC7-A5B1-D81F4E9619F4}"/>
              </a:ext>
            </a:extLst>
          </p:cNvPr>
          <p:cNvSpPr txBox="1"/>
          <p:nvPr/>
        </p:nvSpPr>
        <p:spPr>
          <a:xfrm>
            <a:off x="1448550" y="333850"/>
            <a:ext cx="6671400" cy="650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b="1">
              <a:solidFill>
                <a:schemeClr val="lt1"/>
              </a:solidFill>
              <a:latin typeface="Roboto"/>
              <a:ea typeface="Roboto"/>
              <a:cs typeface="Roboto"/>
              <a:sym typeface="Roboto"/>
            </a:endParaRPr>
          </a:p>
        </p:txBody>
      </p:sp>
      <p:sp>
        <p:nvSpPr>
          <p:cNvPr id="5" name="Google Shape;96;p17">
            <a:extLst>
              <a:ext uri="{FF2B5EF4-FFF2-40B4-BE49-F238E27FC236}">
                <a16:creationId xmlns:a16="http://schemas.microsoft.com/office/drawing/2014/main" id="{CADC8373-22F8-71D7-AC57-E40806E1AD4B}"/>
              </a:ext>
            </a:extLst>
          </p:cNvPr>
          <p:cNvSpPr txBox="1"/>
          <p:nvPr/>
        </p:nvSpPr>
        <p:spPr>
          <a:xfrm>
            <a:off x="1436281" y="340953"/>
            <a:ext cx="6671400" cy="650700"/>
          </a:xfrm>
          <a:prstGeom prst="rect">
            <a:avLst/>
          </a:prstGeom>
          <a:noFill/>
          <a:ln>
            <a:noFill/>
          </a:ln>
        </p:spPr>
        <p:txBody>
          <a:bodyPr spcFirstLastPara="1" wrap="square" lIns="91425" tIns="91425" rIns="91425" bIns="91425" anchor="ctr" anchorCtr="0">
            <a:noAutofit/>
          </a:bodyPr>
          <a:lstStyle/>
          <a:p>
            <a:r>
              <a:rPr lang="en-GB" sz="1800" b="1">
                <a:solidFill>
                  <a:schemeClr val="lt1"/>
                </a:solidFill>
                <a:latin typeface="Roboto"/>
                <a:ea typeface="Roboto"/>
                <a:cs typeface="Roboto"/>
                <a:sym typeface="Roboto"/>
              </a:rPr>
              <a:t>Science at Tollgate</a:t>
            </a:r>
            <a:endParaRPr lang="en-US">
              <a:solidFill>
                <a:schemeClr val="lt1"/>
              </a:solidFill>
            </a:endParaRPr>
          </a:p>
        </p:txBody>
      </p:sp>
      <p:sp>
        <p:nvSpPr>
          <p:cNvPr id="4" name="TextBox 3">
            <a:extLst>
              <a:ext uri="{FF2B5EF4-FFF2-40B4-BE49-F238E27FC236}">
                <a16:creationId xmlns:a16="http://schemas.microsoft.com/office/drawing/2014/main" id="{B1811C5C-1C98-D8F6-579A-AC70638D49E9}"/>
              </a:ext>
            </a:extLst>
          </p:cNvPr>
          <p:cNvSpPr txBox="1"/>
          <p:nvPr/>
        </p:nvSpPr>
        <p:spPr>
          <a:xfrm>
            <a:off x="310614" y="1380319"/>
            <a:ext cx="3057168"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Pupils will regularly take part in science experiments in class getting the chance to actively work scientifically.  </a:t>
            </a:r>
          </a:p>
          <a:p>
            <a:endParaRPr lang="en-US" sz="1200"/>
          </a:p>
          <a:p>
            <a:r>
              <a:rPr lang="en-US" sz="1200"/>
              <a:t>As well as in class pupils will have further opportunities to develop their enquiry skills in KS1 science club, forest school, trips and guest speakers.</a:t>
            </a:r>
          </a:p>
        </p:txBody>
      </p:sp>
      <p:pic>
        <p:nvPicPr>
          <p:cNvPr id="2" name="Picture 1">
            <a:extLst>
              <a:ext uri="{FF2B5EF4-FFF2-40B4-BE49-F238E27FC236}">
                <a16:creationId xmlns:a16="http://schemas.microsoft.com/office/drawing/2014/main" id="{AE7E16D5-AD66-A57A-08F5-674E6A9F2011}"/>
              </a:ext>
            </a:extLst>
          </p:cNvPr>
          <p:cNvPicPr>
            <a:picLocks noChangeAspect="1"/>
          </p:cNvPicPr>
          <p:nvPr/>
        </p:nvPicPr>
        <p:blipFill>
          <a:blip r:embed="rId4"/>
          <a:srcRect l="24926" r="297" b="33187"/>
          <a:stretch>
            <a:fillRect/>
          </a:stretch>
        </p:blipFill>
        <p:spPr>
          <a:xfrm>
            <a:off x="3736991" y="1151890"/>
            <a:ext cx="1724698" cy="2052325"/>
          </a:xfrm>
          <a:prstGeom prst="rect">
            <a:avLst/>
          </a:prstGeom>
        </p:spPr>
      </p:pic>
      <p:pic>
        <p:nvPicPr>
          <p:cNvPr id="3" name="Picture 2">
            <a:extLst>
              <a:ext uri="{FF2B5EF4-FFF2-40B4-BE49-F238E27FC236}">
                <a16:creationId xmlns:a16="http://schemas.microsoft.com/office/drawing/2014/main" id="{F5113C1B-24C0-2357-63EB-CE06537CAB91}"/>
              </a:ext>
            </a:extLst>
          </p:cNvPr>
          <p:cNvPicPr>
            <a:picLocks noChangeAspect="1"/>
          </p:cNvPicPr>
          <p:nvPr/>
        </p:nvPicPr>
        <p:blipFill>
          <a:blip r:embed="rId5"/>
          <a:srcRect l="32175" t="4114" r="23772" b="2333"/>
          <a:stretch>
            <a:fillRect/>
          </a:stretch>
        </p:blipFill>
        <p:spPr>
          <a:xfrm>
            <a:off x="7206835" y="1382869"/>
            <a:ext cx="1835060" cy="2922805"/>
          </a:xfrm>
          <a:prstGeom prst="rect">
            <a:avLst/>
          </a:prstGeom>
        </p:spPr>
      </p:pic>
      <p:pic>
        <p:nvPicPr>
          <p:cNvPr id="6" name="Picture 5">
            <a:extLst>
              <a:ext uri="{FF2B5EF4-FFF2-40B4-BE49-F238E27FC236}">
                <a16:creationId xmlns:a16="http://schemas.microsoft.com/office/drawing/2014/main" id="{9560E141-315E-6464-5920-0B8A154DA9F0}"/>
              </a:ext>
            </a:extLst>
          </p:cNvPr>
          <p:cNvPicPr>
            <a:picLocks noChangeAspect="1"/>
          </p:cNvPicPr>
          <p:nvPr/>
        </p:nvPicPr>
        <p:blipFill>
          <a:blip r:embed="rId6"/>
          <a:stretch>
            <a:fillRect/>
          </a:stretch>
        </p:blipFill>
        <p:spPr>
          <a:xfrm>
            <a:off x="3057351" y="3293753"/>
            <a:ext cx="2406106" cy="1751511"/>
          </a:xfrm>
          <a:prstGeom prst="rect">
            <a:avLst/>
          </a:prstGeom>
        </p:spPr>
      </p:pic>
      <p:pic>
        <p:nvPicPr>
          <p:cNvPr id="7" name="Picture 6">
            <a:extLst>
              <a:ext uri="{FF2B5EF4-FFF2-40B4-BE49-F238E27FC236}">
                <a16:creationId xmlns:a16="http://schemas.microsoft.com/office/drawing/2014/main" id="{60EAD990-E944-F916-382E-8FCAD0B28702}"/>
              </a:ext>
            </a:extLst>
          </p:cNvPr>
          <p:cNvPicPr>
            <a:picLocks noChangeAspect="1"/>
          </p:cNvPicPr>
          <p:nvPr/>
        </p:nvPicPr>
        <p:blipFill>
          <a:blip r:embed="rId7"/>
          <a:stretch>
            <a:fillRect/>
          </a:stretch>
        </p:blipFill>
        <p:spPr>
          <a:xfrm>
            <a:off x="5623906" y="3113915"/>
            <a:ext cx="1456657" cy="1921693"/>
          </a:xfrm>
          <a:prstGeom prst="rect">
            <a:avLst/>
          </a:prstGeom>
        </p:spPr>
      </p:pic>
      <p:pic>
        <p:nvPicPr>
          <p:cNvPr id="8" name="Picture 7">
            <a:extLst>
              <a:ext uri="{FF2B5EF4-FFF2-40B4-BE49-F238E27FC236}">
                <a16:creationId xmlns:a16="http://schemas.microsoft.com/office/drawing/2014/main" id="{1C8CA95E-9187-E63F-31AA-1DA833A3269B}"/>
              </a:ext>
            </a:extLst>
          </p:cNvPr>
          <p:cNvPicPr>
            <a:picLocks noChangeAspect="1"/>
          </p:cNvPicPr>
          <p:nvPr/>
        </p:nvPicPr>
        <p:blipFill>
          <a:blip r:embed="rId8"/>
          <a:stretch>
            <a:fillRect/>
          </a:stretch>
        </p:blipFill>
        <p:spPr>
          <a:xfrm>
            <a:off x="261092" y="3113692"/>
            <a:ext cx="2649220" cy="1939835"/>
          </a:xfrm>
          <a:prstGeom prst="rect">
            <a:avLst/>
          </a:prstGeom>
        </p:spPr>
      </p:pic>
      <p:pic>
        <p:nvPicPr>
          <p:cNvPr id="10" name="Picture 9">
            <a:extLst>
              <a:ext uri="{FF2B5EF4-FFF2-40B4-BE49-F238E27FC236}">
                <a16:creationId xmlns:a16="http://schemas.microsoft.com/office/drawing/2014/main" id="{A062F3F4-AD6B-3B64-19BA-ABCAB25E9694}"/>
              </a:ext>
            </a:extLst>
          </p:cNvPr>
          <p:cNvPicPr>
            <a:picLocks noChangeAspect="1"/>
          </p:cNvPicPr>
          <p:nvPr/>
        </p:nvPicPr>
        <p:blipFill>
          <a:blip r:embed="rId9"/>
          <a:stretch>
            <a:fillRect/>
          </a:stretch>
        </p:blipFill>
        <p:spPr>
          <a:xfrm>
            <a:off x="5609517" y="1148235"/>
            <a:ext cx="1442868" cy="1799409"/>
          </a:xfrm>
          <a:prstGeom prst="rect">
            <a:avLst/>
          </a:prstGeom>
        </p:spPr>
      </p:pic>
    </p:spTree>
    <p:extLst>
      <p:ext uri="{BB962C8B-B14F-4D97-AF65-F5344CB8AC3E}">
        <p14:creationId xmlns:p14="http://schemas.microsoft.com/office/powerpoint/2010/main" val="5580634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7"/>
          <p:cNvSpPr txBox="1"/>
          <p:nvPr/>
        </p:nvSpPr>
        <p:spPr>
          <a:xfrm>
            <a:off x="7310400" y="4702050"/>
            <a:ext cx="1833600" cy="5433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GB" sz="1800" b="1">
                <a:solidFill>
                  <a:srgbClr val="2B2458"/>
                </a:solidFill>
              </a:rPr>
              <a:t>#</a:t>
            </a:r>
            <a:r>
              <a:rPr lang="en-GB" sz="1800" b="1">
                <a:solidFill>
                  <a:srgbClr val="2B2458"/>
                </a:solidFill>
                <a:latin typeface="Roboto"/>
                <a:ea typeface="Roboto"/>
                <a:cs typeface="Roboto"/>
                <a:sym typeface="Roboto"/>
              </a:rPr>
              <a:t>TeamTollgate</a:t>
            </a:r>
            <a:endParaRPr sz="1800" b="1">
              <a:solidFill>
                <a:srgbClr val="2B2458"/>
              </a:solidFill>
              <a:latin typeface="Roboto"/>
              <a:ea typeface="Roboto"/>
              <a:cs typeface="Roboto"/>
              <a:sym typeface="Roboto"/>
            </a:endParaRPr>
          </a:p>
        </p:txBody>
      </p:sp>
      <p:sp>
        <p:nvSpPr>
          <p:cNvPr id="94" name="Google Shape;94;p17"/>
          <p:cNvSpPr/>
          <p:nvPr/>
        </p:nvSpPr>
        <p:spPr>
          <a:xfrm>
            <a:off x="107500" y="113175"/>
            <a:ext cx="8861100" cy="1001400"/>
          </a:xfrm>
          <a:prstGeom prst="roundRect">
            <a:avLst>
              <a:gd name="adj" fmla="val 16667"/>
            </a:avLst>
          </a:prstGeom>
          <a:solidFill>
            <a:srgbClr val="2B245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95" name="Google Shape;95;p17"/>
          <p:cNvPicPr preferRelativeResize="0"/>
          <p:nvPr/>
        </p:nvPicPr>
        <p:blipFill rotWithShape="1">
          <a:blip r:embed="rId3">
            <a:alphaModFix/>
          </a:blip>
          <a:srcRect l="16503" t="25149" r="17193" b="28191"/>
          <a:stretch/>
        </p:blipFill>
        <p:spPr>
          <a:xfrm>
            <a:off x="277275" y="243213"/>
            <a:ext cx="746902" cy="741325"/>
          </a:xfrm>
          <a:prstGeom prst="rect">
            <a:avLst/>
          </a:prstGeom>
          <a:noFill/>
          <a:ln>
            <a:noFill/>
          </a:ln>
        </p:spPr>
      </p:pic>
      <p:sp>
        <p:nvSpPr>
          <p:cNvPr id="96" name="Google Shape;96;p17"/>
          <p:cNvSpPr txBox="1"/>
          <p:nvPr/>
        </p:nvSpPr>
        <p:spPr>
          <a:xfrm>
            <a:off x="1448550" y="333850"/>
            <a:ext cx="6671400" cy="650700"/>
          </a:xfrm>
          <a:prstGeom prst="rect">
            <a:avLst/>
          </a:prstGeom>
          <a:noFill/>
          <a:ln>
            <a:noFill/>
          </a:ln>
        </p:spPr>
        <p:txBody>
          <a:bodyPr spcFirstLastPara="1" wrap="square" lIns="91425" tIns="91425" rIns="91425" bIns="91425" anchor="ctr" anchorCtr="0">
            <a:noAutofit/>
          </a:bodyPr>
          <a:lstStyle/>
          <a:p>
            <a:r>
              <a:rPr lang="en-GB" sz="1800" b="1">
                <a:solidFill>
                  <a:schemeClr val="lt1"/>
                </a:solidFill>
                <a:latin typeface="Roboto"/>
                <a:ea typeface="Roboto"/>
                <a:cs typeface="Roboto"/>
                <a:sym typeface="Roboto"/>
              </a:rPr>
              <a:t>Working Scientifically</a:t>
            </a:r>
            <a:endParaRPr lang="en-US">
              <a:solidFill>
                <a:schemeClr val="lt1"/>
              </a:solidFill>
            </a:endParaRPr>
          </a:p>
        </p:txBody>
      </p:sp>
      <p:pic>
        <p:nvPicPr>
          <p:cNvPr id="2" name="Picture 1">
            <a:extLst>
              <a:ext uri="{FF2B5EF4-FFF2-40B4-BE49-F238E27FC236}">
                <a16:creationId xmlns:a16="http://schemas.microsoft.com/office/drawing/2014/main" id="{B99C61BE-F47F-4B7C-01EF-139A7AD8514C}"/>
              </a:ext>
            </a:extLst>
          </p:cNvPr>
          <p:cNvPicPr>
            <a:picLocks noChangeAspect="1"/>
          </p:cNvPicPr>
          <p:nvPr/>
        </p:nvPicPr>
        <p:blipFill>
          <a:blip r:embed="rId4"/>
          <a:stretch>
            <a:fillRect/>
          </a:stretch>
        </p:blipFill>
        <p:spPr>
          <a:xfrm>
            <a:off x="484322" y="1282742"/>
            <a:ext cx="8388458" cy="325606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0"/>
          <p:cNvSpPr txBox="1"/>
          <p:nvPr/>
        </p:nvSpPr>
        <p:spPr>
          <a:xfrm>
            <a:off x="7310400" y="4702050"/>
            <a:ext cx="1833600" cy="5433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GB" sz="1800" b="1">
                <a:solidFill>
                  <a:srgbClr val="2B2458"/>
                </a:solidFill>
              </a:rPr>
              <a:t>#</a:t>
            </a:r>
            <a:r>
              <a:rPr lang="en-GB" sz="1800" b="1">
                <a:solidFill>
                  <a:srgbClr val="2B2458"/>
                </a:solidFill>
                <a:latin typeface="Roboto"/>
                <a:ea typeface="Roboto"/>
                <a:cs typeface="Roboto"/>
                <a:sym typeface="Roboto"/>
              </a:rPr>
              <a:t>TeamTollgate</a:t>
            </a:r>
            <a:endParaRPr sz="1800" b="1">
              <a:solidFill>
                <a:srgbClr val="2B2458"/>
              </a:solidFill>
              <a:latin typeface="Roboto"/>
              <a:ea typeface="Roboto"/>
              <a:cs typeface="Roboto"/>
              <a:sym typeface="Roboto"/>
            </a:endParaRPr>
          </a:p>
        </p:txBody>
      </p:sp>
      <p:sp>
        <p:nvSpPr>
          <p:cNvPr id="119" name="Google Shape;119;p20"/>
          <p:cNvSpPr/>
          <p:nvPr/>
        </p:nvSpPr>
        <p:spPr>
          <a:xfrm>
            <a:off x="107500" y="113175"/>
            <a:ext cx="8861100" cy="1001400"/>
          </a:xfrm>
          <a:prstGeom prst="roundRect">
            <a:avLst>
              <a:gd name="adj" fmla="val 16667"/>
            </a:avLst>
          </a:prstGeom>
          <a:solidFill>
            <a:srgbClr val="2B245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20" name="Google Shape;120;p20"/>
          <p:cNvPicPr preferRelativeResize="0"/>
          <p:nvPr/>
        </p:nvPicPr>
        <p:blipFill rotWithShape="1">
          <a:blip r:embed="rId3">
            <a:alphaModFix/>
          </a:blip>
          <a:srcRect l="16503" t="25149" r="17193" b="28191"/>
          <a:stretch/>
        </p:blipFill>
        <p:spPr>
          <a:xfrm>
            <a:off x="277275" y="243213"/>
            <a:ext cx="746902" cy="741325"/>
          </a:xfrm>
          <a:prstGeom prst="rect">
            <a:avLst/>
          </a:prstGeom>
          <a:noFill/>
          <a:ln>
            <a:noFill/>
          </a:ln>
        </p:spPr>
      </p:pic>
      <p:sp>
        <p:nvSpPr>
          <p:cNvPr id="121" name="Google Shape;121;p20"/>
          <p:cNvSpPr txBox="1"/>
          <p:nvPr/>
        </p:nvSpPr>
        <p:spPr>
          <a:xfrm>
            <a:off x="1448550" y="333850"/>
            <a:ext cx="6671400" cy="650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b="1">
              <a:solidFill>
                <a:schemeClr val="lt1"/>
              </a:solidFill>
              <a:latin typeface="Roboto"/>
              <a:ea typeface="Roboto"/>
              <a:cs typeface="Roboto"/>
              <a:sym typeface="Roboto"/>
            </a:endParaRPr>
          </a:p>
        </p:txBody>
      </p:sp>
      <p:pic>
        <p:nvPicPr>
          <p:cNvPr id="3" name="Picture 2">
            <a:extLst>
              <a:ext uri="{FF2B5EF4-FFF2-40B4-BE49-F238E27FC236}">
                <a16:creationId xmlns:a16="http://schemas.microsoft.com/office/drawing/2014/main" id="{F27ED5D9-3619-C566-342D-E3379F5D66FA}"/>
              </a:ext>
            </a:extLst>
          </p:cNvPr>
          <p:cNvPicPr>
            <a:picLocks noChangeAspect="1"/>
          </p:cNvPicPr>
          <p:nvPr/>
        </p:nvPicPr>
        <p:blipFill>
          <a:blip r:embed="rId4"/>
          <a:stretch>
            <a:fillRect/>
          </a:stretch>
        </p:blipFill>
        <p:spPr>
          <a:xfrm>
            <a:off x="649802" y="1113940"/>
            <a:ext cx="6304251" cy="3864890"/>
          </a:xfrm>
          <a:prstGeom prst="rect">
            <a:avLst/>
          </a:prstGeom>
        </p:spPr>
      </p:pic>
      <p:sp>
        <p:nvSpPr>
          <p:cNvPr id="5" name="Google Shape;96;p17">
            <a:extLst>
              <a:ext uri="{FF2B5EF4-FFF2-40B4-BE49-F238E27FC236}">
                <a16:creationId xmlns:a16="http://schemas.microsoft.com/office/drawing/2014/main" id="{298F1EFB-FF83-5B6D-F890-61D4BE66D103}"/>
              </a:ext>
            </a:extLst>
          </p:cNvPr>
          <p:cNvSpPr txBox="1"/>
          <p:nvPr/>
        </p:nvSpPr>
        <p:spPr>
          <a:xfrm>
            <a:off x="1436281" y="340953"/>
            <a:ext cx="6671400" cy="650700"/>
          </a:xfrm>
          <a:prstGeom prst="rect">
            <a:avLst/>
          </a:prstGeom>
          <a:noFill/>
          <a:ln>
            <a:noFill/>
          </a:ln>
        </p:spPr>
        <p:txBody>
          <a:bodyPr spcFirstLastPara="1" wrap="square" lIns="91425" tIns="91425" rIns="91425" bIns="91425" anchor="ctr" anchorCtr="0">
            <a:noAutofit/>
          </a:bodyPr>
          <a:lstStyle/>
          <a:p>
            <a:r>
              <a:rPr lang="en-GB" sz="1800" b="1">
                <a:solidFill>
                  <a:schemeClr val="lt1"/>
                </a:solidFill>
                <a:latin typeface="Roboto"/>
                <a:ea typeface="Roboto"/>
                <a:cs typeface="Roboto"/>
                <a:sym typeface="Roboto"/>
              </a:rPr>
              <a:t>Science Enquiry Skills</a:t>
            </a:r>
            <a:endParaRPr lang="en-US">
              <a:solidFill>
                <a:schemeClr val="lt1"/>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EAD9E04ED43D74CB62B53C7F0354145" ma:contentTypeVersion="26" ma:contentTypeDescription="Create a new document." ma:contentTypeScope="" ma:versionID="403c50c876068f06500d3b97a27bcb2f">
  <xsd:schema xmlns:xsd="http://www.w3.org/2001/XMLSchema" xmlns:xs="http://www.w3.org/2001/XMLSchema" xmlns:p="http://schemas.microsoft.com/office/2006/metadata/properties" xmlns:ns2="a0520e7d-56ac-42ba-8299-7941f60600bb" xmlns:ns3="2b734e5c-e2cf-4d91-a88f-3e50b50b24d7" xmlns:ns4="2b734e5c-e2cf-4d91-a88f-3e50b50b24d7" xmlns:ns5="a5016997-deea-4fdb-a97d-61eed343007a" targetNamespace="http://schemas.microsoft.com/office/2006/metadata/properties" ma:root="true" ma:fieldsID="505cf6433d2b9efbaeb71c8047f0405e" ns2:_="" ns4:_="" ns5:_="">
    <xsd:import namespace="a0520e7d-56ac-42ba-8299-7941f60600bb"/>
    <xsd:import namespace="2b734e5c-e2cf-4d91-a88f-3e50b50b24d7"/>
    <xsd:import namespace="2b734e5c-e2cf-4d91-a88f-3e50b50b24d7"/>
    <xsd:import namespace="a5016997-deea-4fdb-a97d-61eed343007a"/>
    <xsd:element name="properties">
      <xsd:complexType>
        <xsd:sequence>
          <xsd:element name="documentManagement">
            <xsd:complexType>
              <xsd:all>
                <xsd:element ref="ns2:LocationsTaxHTField" minOccurs="0"/>
                <xsd:element ref="ns3:DocumentTypeTaxHTField" minOccurs="0"/>
                <xsd:element ref="ns3:DepartmentsTaxHTField" minOccurs="0"/>
                <xsd:element ref="ns3:KeywordsTagsTaxHTField" minOccurs="0"/>
                <xsd:element ref="ns4:b73a531bf2874837a19042fda8b245b9" minOccurs="0"/>
                <xsd:element ref="ns4:TaxCatchAll" minOccurs="0"/>
                <xsd:element ref="ns4:c9be4fc6f559450098a544dcf2e206c7" minOccurs="0"/>
                <xsd:element ref="ns4:p640f9c8b4b14857bdc671f534fc7d57" minOccurs="0"/>
                <xsd:element ref="ns4:g5236701626640c1ab96021ee8d14cff" minOccurs="0"/>
                <xsd:element ref="ns4:Owner" minOccurs="0"/>
                <xsd:element ref="ns5:MediaServiceMetadata" minOccurs="0"/>
                <xsd:element ref="ns5:MediaServiceFastMetadata" minOccurs="0"/>
                <xsd:element ref="ns5:MediaServiceSearchProperties" minOccurs="0"/>
                <xsd:element ref="ns5:MediaServiceDateTaken" minOccurs="0"/>
                <xsd:element ref="ns5:lcf76f155ced4ddcb4097134ff3c332f" minOccurs="0"/>
                <xsd:element ref="ns5:MediaServiceOCR" minOccurs="0"/>
                <xsd:element ref="ns5:MediaServiceGenerationTime" minOccurs="0"/>
                <xsd:element ref="ns5:MediaServiceEventHashCode" minOccurs="0"/>
                <xsd:element ref="ns5:MediaLengthInSeconds" minOccurs="0"/>
                <xsd:element ref="ns5:MediaServiceLocation" minOccurs="0"/>
                <xsd:element ref="ns5: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520e7d-56ac-42ba-8299-7941f60600bb" elementFormDefault="qualified">
    <xsd:import namespace="http://schemas.microsoft.com/office/2006/documentManagement/types"/>
    <xsd:import namespace="http://schemas.microsoft.com/office/infopath/2007/PartnerControls"/>
    <xsd:element name="LocationsTaxHTField" ma:index="8" nillable="true" ma:displayName="LocationsTaxHTField" ma:hidden="true" ma:internalName="LocationsTaxHTField">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b734e5c-e2cf-4d91-a88f-3e50b50b24d7" elementFormDefault="qualified">
    <xsd:import namespace="http://schemas.microsoft.com/office/2006/documentManagement/types"/>
    <xsd:import namespace="http://schemas.microsoft.com/office/infopath/2007/PartnerControls"/>
    <xsd:element name="DocumentTypeTaxHTField" ma:index="9" nillable="true" ma:displayName="DocumentTypeTaxHTField" ma:hidden="true" ma:internalName="DocumentTypeTaxHTField">
      <xsd:simpleType>
        <xsd:restriction base="dms:Note"/>
      </xsd:simpleType>
    </xsd:element>
    <xsd:element name="DepartmentsTaxHTField" ma:index="10" nillable="true" ma:displayName="DepartmentsTaxHTField" ma:hidden="true" ma:internalName="DepartmentsTaxHTField">
      <xsd:simpleType>
        <xsd:restriction base="dms:Note"/>
      </xsd:simpleType>
    </xsd:element>
    <xsd:element name="KeywordsTagsTaxHTField" ma:index="11" nillable="true" ma:displayName="KeywordsTagsTaxHTField" ma:hidden="true" ma:internalName="KeywordsTagsTaxHTField">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b734e5c-e2cf-4d91-a88f-3e50b50b24d7" elementFormDefault="qualified">
    <xsd:import namespace="http://schemas.microsoft.com/office/2006/documentManagement/types"/>
    <xsd:import namespace="http://schemas.microsoft.com/office/infopath/2007/PartnerControls"/>
    <xsd:element name="b73a531bf2874837a19042fda8b245b9" ma:index="13" nillable="true" ma:taxonomy="true" ma:internalName="b73a531bf2874837a19042fda8b245b9" ma:taxonomyFieldName="Departments" ma:displayName="Departments" ma:default="" ma:fieldId="{b73a531b-f287-4837-a190-42fda8b245b9}" ma:taxonomyMulti="true" ma:sspId="4a324f7d-4130-4e3b-92bc-b3d938f1e27f" ma:termSetId="7de4cc5f-e887-4f58-961c-84d30d95a9c2" ma:anchorId="00000000-0000-0000-0000-000000000000" ma:open="false" ma:isKeyword="false">
      <xsd:complexType>
        <xsd:sequence>
          <xsd:element ref="pc:Terms" minOccurs="0" maxOccurs="1"/>
        </xsd:sequence>
      </xsd:complexType>
    </xsd:element>
    <xsd:element name="TaxCatchAll" ma:index="14" nillable="true" ma:displayName="Taxonomy Catch All Column" ma:hidden="true" ma:list="{7b33958f-e330-44bc-88cc-36537512bb6a}" ma:internalName="TaxCatchAll" ma:showField="CatchAllData" ma:web="2b734e5c-e2cf-4d91-a88f-3e50b50b24d7">
      <xsd:complexType>
        <xsd:complexContent>
          <xsd:extension base="dms:MultiChoiceLookup">
            <xsd:sequence>
              <xsd:element name="Value" type="dms:Lookup" maxOccurs="unbounded" minOccurs="0" nillable="true"/>
            </xsd:sequence>
          </xsd:extension>
        </xsd:complexContent>
      </xsd:complexType>
    </xsd:element>
    <xsd:element name="c9be4fc6f559450098a544dcf2e206c7" ma:index="16" nillable="true" ma:taxonomy="true" ma:internalName="c9be4fc6f559450098a544dcf2e206c7" ma:taxonomyFieldName="DocumentType" ma:displayName="Document Type" ma:default="" ma:fieldId="{c9be4fc6-f559-4500-98a5-44dcf2e206c7}" ma:taxonomyMulti="true" ma:sspId="4a324f7d-4130-4e3b-92bc-b3d938f1e27f" ma:termSetId="286ebe61-194d-4783-ab71-3d55852e3f10" ma:anchorId="00000000-0000-0000-0000-000000000000" ma:open="false" ma:isKeyword="false">
      <xsd:complexType>
        <xsd:sequence>
          <xsd:element ref="pc:Terms" minOccurs="0" maxOccurs="1"/>
        </xsd:sequence>
      </xsd:complexType>
    </xsd:element>
    <xsd:element name="p640f9c8b4b14857bdc671f534fc7d57" ma:index="18" nillable="true" ma:taxonomy="true" ma:internalName="p640f9c8b4b14857bdc671f534fc7d57" ma:taxonomyFieldName="Locations" ma:displayName="Locations" ma:default="" ma:fieldId="{9640f9c8-b4b1-4857-bdc6-71f534fc7d57}" ma:taxonomyMulti="true" ma:sspId="4a324f7d-4130-4e3b-92bc-b3d938f1e27f" ma:termSetId="520fcd1e-a37f-4b37-b166-9a39e00fa880" ma:anchorId="00000000-0000-0000-0000-000000000000" ma:open="false" ma:isKeyword="false">
      <xsd:complexType>
        <xsd:sequence>
          <xsd:element ref="pc:Terms" minOccurs="0" maxOccurs="1"/>
        </xsd:sequence>
      </xsd:complexType>
    </xsd:element>
    <xsd:element name="g5236701626640c1ab96021ee8d14cff" ma:index="20" nillable="true" ma:taxonomy="true" ma:internalName="g5236701626640c1ab96021ee8d14cff" ma:taxonomyFieldName="KeywordsTags" ma:displayName="Keywords / Tags" ma:default="" ma:fieldId="{05236701-6266-40c1-ab96-021ee8d14cff}" ma:taxonomyMulti="true" ma:sspId="4a324f7d-4130-4e3b-92bc-b3d938f1e27f" ma:termSetId="5b1e0033-188b-4d38-a5dd-0bd2b0b787fb" ma:anchorId="00000000-0000-0000-0000-000000000000" ma:open="true" ma:isKeyword="false">
      <xsd:complexType>
        <xsd:sequence>
          <xsd:element ref="pc:Terms" minOccurs="0" maxOccurs="1"/>
        </xsd:sequence>
      </xsd:complexType>
    </xsd:element>
    <xsd:element name="Owner" ma:index="21" nillable="true" ma:displayName="Owner" ma:format="Dropdown" ma:internalName="Own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a5016997-deea-4fdb-a97d-61eed343007a" elementFormDefault="qualified">
    <xsd:import namespace="http://schemas.microsoft.com/office/2006/documentManagement/types"/>
    <xsd:import namespace="http://schemas.microsoft.com/office/infopath/2007/PartnerControls"/>
    <xsd:element name="MediaServiceMetadata" ma:index="22" nillable="true" ma:displayName="MediaServiceMetadata" ma:hidden="true" ma:internalName="MediaServiceMetadata" ma:readOnly="true">
      <xsd:simpleType>
        <xsd:restriction base="dms:Note"/>
      </xsd:simpleType>
    </xsd:element>
    <xsd:element name="MediaServiceFastMetadata" ma:index="23" nillable="true" ma:displayName="MediaServiceFastMetadata" ma:hidden="true" ma:internalName="MediaServiceFastMetadata" ma:readOnly="true">
      <xsd:simpleType>
        <xsd:restriction base="dms:Note"/>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DateTaken" ma:index="25" nillable="true" ma:displayName="MediaServiceDateTaken" ma:hidden="true" ma:indexed="true" ma:internalName="MediaServiceDateTaken" ma:readOnly="true">
      <xsd:simpleType>
        <xsd:restriction base="dms:Text"/>
      </xsd:simpleType>
    </xsd:element>
    <xsd:element name="lcf76f155ced4ddcb4097134ff3c332f" ma:index="27" nillable="true" ma:taxonomy="true" ma:internalName="lcf76f155ced4ddcb4097134ff3c332f" ma:taxonomyFieldName="MediaServiceImageTags" ma:displayName="Image Tags" ma:readOnly="false" ma:fieldId="{5cf76f15-5ced-4ddc-b409-7134ff3c332f}" ma:taxonomyMulti="true" ma:sspId="4a324f7d-4130-4e3b-92bc-b3d938f1e27f" ma:termSetId="09814cd3-568e-fe90-9814-8d621ff8fb84" ma:anchorId="fba54fb3-c3e1-fe81-a776-ca4b69148c4d" ma:open="true" ma:isKeyword="false">
      <xsd:complexType>
        <xsd:sequence>
          <xsd:element ref="pc:Terms" minOccurs="0" maxOccurs="1"/>
        </xsd:sequence>
      </xsd:complexType>
    </xsd:element>
    <xsd:element name="MediaServiceOCR" ma:index="28" nillable="true" ma:displayName="Extracted Text" ma:internalName="MediaServiceOCR" ma:readOnly="true">
      <xsd:simpleType>
        <xsd:restriction base="dms:Note">
          <xsd:maxLength value="255"/>
        </xsd:restriction>
      </xsd:simpleType>
    </xsd:element>
    <xsd:element name="MediaServiceGenerationTime" ma:index="29" nillable="true" ma:displayName="MediaServiceGenerationTime" ma:hidden="true" ma:internalName="MediaServiceGenerationTime" ma:readOnly="true">
      <xsd:simpleType>
        <xsd:restriction base="dms:Text"/>
      </xsd:simpleType>
    </xsd:element>
    <xsd:element name="MediaServiceEventHashCode" ma:index="30" nillable="true" ma:displayName="MediaServiceEventHashCode" ma:hidden="true" ma:internalName="MediaServiceEventHashCode" ma:readOnly="true">
      <xsd:simpleType>
        <xsd:restriction base="dms:Text"/>
      </xsd:simpleType>
    </xsd:element>
    <xsd:element name="MediaLengthInSeconds" ma:index="31" nillable="true" ma:displayName="MediaLengthInSeconds" ma:hidden="true" ma:internalName="MediaLengthInSeconds" ma:readOnly="true">
      <xsd:simpleType>
        <xsd:restriction base="dms:Unknown"/>
      </xsd:simpleType>
    </xsd:element>
    <xsd:element name="MediaServiceLocation" ma:index="32" nillable="true" ma:displayName="Location" ma:indexed="true" ma:internalName="MediaServiceLocation" ma:readOnly="true">
      <xsd:simpleType>
        <xsd:restriction base="dms:Text"/>
      </xsd:simpleType>
    </xsd:element>
    <xsd:element name="MediaServiceBillingMetadata" ma:index="33"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c9be4fc6f559450098a544dcf2e206c7 xmlns="2b734e5c-e2cf-4d91-a88f-3e50b50b24d7">
      <Terms xmlns="http://schemas.microsoft.com/office/infopath/2007/PartnerControls"/>
    </c9be4fc6f559450098a544dcf2e206c7>
    <b73a531bf2874837a19042fda8b245b9 xmlns="2b734e5c-e2cf-4d91-a88f-3e50b50b24d7">
      <Terms xmlns="http://schemas.microsoft.com/office/infopath/2007/PartnerControls"/>
    </b73a531bf2874837a19042fda8b245b9>
    <LocationsTaxHTField xmlns="a0520e7d-56ac-42ba-8299-7941f60600bb" xsi:nil="true"/>
    <g5236701626640c1ab96021ee8d14cff xmlns="2b734e5c-e2cf-4d91-a88f-3e50b50b24d7">
      <Terms xmlns="http://schemas.microsoft.com/office/infopath/2007/PartnerControls"/>
    </g5236701626640c1ab96021ee8d14cff>
    <KeywordsTagsTaxHTField xmlns="2b734e5c-e2cf-4d91-a88f-3e50b50b24d7" xsi:nil="true"/>
    <p640f9c8b4b14857bdc671f534fc7d57 xmlns="2b734e5c-e2cf-4d91-a88f-3e50b50b24d7">
      <Terms xmlns="http://schemas.microsoft.com/office/infopath/2007/PartnerControls"/>
    </p640f9c8b4b14857bdc671f534fc7d57>
    <lcf76f155ced4ddcb4097134ff3c332f xmlns="a5016997-deea-4fdb-a97d-61eed343007a">
      <Terms xmlns="http://schemas.microsoft.com/office/infopath/2007/PartnerControls"/>
    </lcf76f155ced4ddcb4097134ff3c332f>
    <DepartmentsTaxHTField xmlns="2b734e5c-e2cf-4d91-a88f-3e50b50b24d7" xsi:nil="true"/>
    <DocumentTypeTaxHTField xmlns="2b734e5c-e2cf-4d91-a88f-3e50b50b24d7" xsi:nil="true"/>
    <Owner xmlns="2b734e5c-e2cf-4d91-a88f-3e50b50b24d7">
      <UserInfo>
        <DisplayName/>
        <AccountId xsi:nil="true"/>
        <AccountType/>
      </UserInfo>
    </Owner>
    <TaxCatchAll xmlns="2b734e5c-e2cf-4d91-a88f-3e50b50b24d7" xsi:nil="true"/>
  </documentManagement>
</p:properties>
</file>

<file path=customXml/itemProps1.xml><?xml version="1.0" encoding="utf-8"?>
<ds:datastoreItem xmlns:ds="http://schemas.openxmlformats.org/officeDocument/2006/customXml" ds:itemID="{9DC8F850-0920-4F69-8CDF-AC14CB6E86BA}">
  <ds:schemaRefs>
    <ds:schemaRef ds:uri="http://schemas.microsoft.com/sharepoint/v3/contenttype/forms"/>
  </ds:schemaRefs>
</ds:datastoreItem>
</file>

<file path=customXml/itemProps2.xml><?xml version="1.0" encoding="utf-8"?>
<ds:datastoreItem xmlns:ds="http://schemas.openxmlformats.org/officeDocument/2006/customXml" ds:itemID="{C66CF37E-4693-49AA-AA92-2F213431AAE4}">
  <ds:schemaRefs>
    <ds:schemaRef ds:uri="2b734e5c-e2cf-4d91-a88f-3e50b50b24d7"/>
    <ds:schemaRef ds:uri="a0520e7d-56ac-42ba-8299-7941f60600bb"/>
    <ds:schemaRef ds:uri="a5016997-deea-4fdb-a97d-61eed343007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3.xml><?xml version="1.0" encoding="utf-8"?>
<ds:datastoreItem xmlns:ds="http://schemas.openxmlformats.org/officeDocument/2006/customXml" ds:itemID="{4AC13C90-9224-4F35-928D-C52167F891BC}">
  <ds:schemaRefs>
    <ds:schemaRef ds:uri="2b734e5c-e2cf-4d91-a88f-3e50b50b24d7"/>
    <ds:schemaRef ds:uri="a0520e7d-56ac-42ba-8299-7941f60600bb"/>
    <ds:schemaRef ds:uri="a5016997-deea-4fdb-a97d-61eed343007a"/>
    <ds:schemaRef ds:uri="http://schemas.microsoft.com/office/2006/metadata/properties"/>
    <ds:schemaRef ds:uri="http://schemas.microsoft.com/office/infopath/2007/PartnerControls"/>
    <ds:schemaRef ds:uri="http://www.w3.org/2000/xmlns/"/>
    <ds:schemaRef ds:uri="http://www.w3.org/2001/XMLSchema-instan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8</Slides>
  <Notes>8</Notes>
  <HiddenSlides>0</HiddenSlide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revision>2</cp:revision>
  <dcterms:modified xsi:type="dcterms:W3CDTF">2026-09-22T10:01:26Z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0x0101009EAD9E04ED43D74CB62B53C7F0354145</vt:lpwstr>
  </property>
  <property fmtid="{D5CDD505-2E9C-101B-9397-08002B2CF9AE}" pid="3" name="Departments">
    <vt:lpwstr/>
  </property>
  <property fmtid="{D5CDD505-2E9C-101B-9397-08002B2CF9AE}" pid="4" name="MediaServiceImageTags">
    <vt:lpwstr/>
  </property>
  <property fmtid="{D5CDD505-2E9C-101B-9397-08002B2CF9AE}" pid="5" name="Locations">
    <vt:lpwstr/>
  </property>
  <property fmtid="{D5CDD505-2E9C-101B-9397-08002B2CF9AE}" pid="6" name="DocumentType">
    <vt:lpwstr/>
  </property>
  <property fmtid="{D5CDD505-2E9C-101B-9397-08002B2CF9AE}" pid="7" name="KeywordsTags">
    <vt:lpwstr/>
  </property>
</Properties>
</file>